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91" r:id="rId3"/>
    <p:sldId id="286" r:id="rId4"/>
    <p:sldId id="288" r:id="rId5"/>
    <p:sldId id="283" r:id="rId6"/>
    <p:sldId id="290" r:id="rId7"/>
    <p:sldId id="285" r:id="rId8"/>
    <p:sldId id="306" r:id="rId9"/>
    <p:sldId id="308" r:id="rId10"/>
    <p:sldId id="314" r:id="rId11"/>
    <p:sldId id="313" r:id="rId12"/>
    <p:sldId id="301" r:id="rId13"/>
    <p:sldId id="292" r:id="rId14"/>
    <p:sldId id="304" r:id="rId15"/>
    <p:sldId id="310" r:id="rId16"/>
    <p:sldId id="277" r:id="rId17"/>
    <p:sldId id="293" r:id="rId18"/>
    <p:sldId id="294" r:id="rId19"/>
    <p:sldId id="295" r:id="rId20"/>
    <p:sldId id="296" r:id="rId21"/>
    <p:sldId id="315" r:id="rId22"/>
    <p:sldId id="309" r:id="rId23"/>
    <p:sldId id="298" r:id="rId24"/>
    <p:sldId id="299" r:id="rId25"/>
    <p:sldId id="300" r:id="rId26"/>
    <p:sldId id="311" r:id="rId27"/>
    <p:sldId id="312" r:id="rId28"/>
    <p:sldId id="307" r:id="rId29"/>
  </p:sldIdLst>
  <p:sldSz cx="9144000" cy="6858000" type="screen4x3"/>
  <p:notesSz cx="6858000" cy="9144000"/>
  <p:custDataLst>
    <p:tags r:id="rId31"/>
  </p:custData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B4901473-E91B-42E3-8EED-275B701E7EC9}">
          <p14:sldIdLst>
            <p14:sldId id="256"/>
            <p14:sldId id="291"/>
            <p14:sldId id="286"/>
            <p14:sldId id="288"/>
            <p14:sldId id="283"/>
            <p14:sldId id="290"/>
            <p14:sldId id="285"/>
            <p14:sldId id="306"/>
          </p14:sldIdLst>
        </p14:section>
        <p14:section name="Accepttest" id="{E6CC15DE-F8D4-6C4D-B9ED-23787BFD5D2C}">
          <p14:sldIdLst>
            <p14:sldId id="308"/>
            <p14:sldId id="314"/>
            <p14:sldId id="313"/>
            <p14:sldId id="301"/>
            <p14:sldId id="292"/>
            <p14:sldId id="304"/>
            <p14:sldId id="310"/>
            <p14:sldId id="277"/>
            <p14:sldId id="293"/>
            <p14:sldId id="294"/>
            <p14:sldId id="295"/>
            <p14:sldId id="296"/>
            <p14:sldId id="315"/>
          </p14:sldIdLst>
        </p14:section>
        <p14:section name="Test Driven Development" id="{2A143B9E-1204-E842-94D7-2792F78A70FF}">
          <p14:sldIdLst>
            <p14:sldId id="309"/>
            <p14:sldId id="298"/>
            <p14:sldId id="299"/>
            <p14:sldId id="300"/>
          </p14:sldIdLst>
        </p14:section>
        <p14:section name="Opgaver" id="{2841758D-DAF7-BB4B-834C-DD37719153C1}">
          <p14:sldIdLst>
            <p14:sldId id="311"/>
            <p14:sldId id="312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2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3C3F-091E-4118-9163-6A1C573E030A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93481-B539-4DBE-9C1A-61BCABC575C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73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9" name="Picture 1" descr="5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02" y="1177144"/>
            <a:ext cx="7644160" cy="1867488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04" y="1058115"/>
            <a:ext cx="6726280" cy="182519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037037" y="3349346"/>
            <a:ext cx="6807746" cy="72216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6" y="4073776"/>
            <a:ext cx="6816159" cy="2103159"/>
          </a:xfrm>
          <a:prstGeom prst="rect">
            <a:avLst/>
          </a:prstGeom>
        </p:spPr>
        <p:txBody>
          <a:bodyPr/>
          <a:lstStyle>
            <a:lvl1pPr>
              <a:buNone/>
              <a:defRPr sz="96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542" y="9992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71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4" name="Picture 6" descr="3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02" y="1200325"/>
            <a:ext cx="6900755" cy="3168687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7189" y="4468600"/>
            <a:ext cx="6982068" cy="717493"/>
          </a:xfrm>
          <a:prstGeom prst="rect">
            <a:avLst/>
          </a:prstGeom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7" y="5194508"/>
            <a:ext cx="6982220" cy="13695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/>
              <a:t>Duis</a:t>
            </a:r>
            <a:r>
              <a:rPr lang="da-DK" dirty="0"/>
              <a:t> </a:t>
            </a:r>
            <a:r>
              <a:rPr lang="da-DK" dirty="0" err="1"/>
              <a:t>autem</a:t>
            </a:r>
            <a:r>
              <a:rPr lang="da-DK" dirty="0"/>
              <a:t> vel </a:t>
            </a:r>
            <a:r>
              <a:rPr lang="da-DK" dirty="0" err="1"/>
              <a:t>eum</a:t>
            </a:r>
            <a:r>
              <a:rPr lang="da-DK" dirty="0"/>
              <a:t> </a:t>
            </a:r>
            <a:r>
              <a:rPr lang="da-DK" dirty="0" err="1"/>
              <a:t>iriure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in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542" y="9992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3773393"/>
          </a:xfrm>
          <a:prstGeom prst="rect">
            <a:avLst/>
          </a:prstGeom>
        </p:spPr>
        <p:txBody>
          <a:bodyPr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799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10346" y="2056143"/>
            <a:ext cx="3985454" cy="4070020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381"/>
            </a:lvl6pPr>
            <a:lvl7pPr>
              <a:defRPr sz="1381"/>
            </a:lvl7pPr>
            <a:lvl8pPr>
              <a:defRPr sz="1381"/>
            </a:lvl8pPr>
            <a:lvl9pPr>
              <a:defRPr sz="1381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1" y="2056145"/>
            <a:ext cx="3948767" cy="4070019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381"/>
            </a:lvl6pPr>
            <a:lvl7pPr>
              <a:defRPr sz="1381"/>
            </a:lvl7pPr>
            <a:lvl8pPr>
              <a:defRPr sz="1381"/>
            </a:lvl8pPr>
            <a:lvl9pPr>
              <a:defRPr sz="1381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</p:spTree>
    <p:extLst>
      <p:ext uri="{BB962C8B-B14F-4D97-AF65-F5344CB8AC3E}">
        <p14:creationId xmlns:p14="http://schemas.microsoft.com/office/powerpoint/2010/main" val="1894803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10346" y="2029639"/>
            <a:ext cx="3987042" cy="639762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1795" b="1"/>
            </a:lvl1pPr>
            <a:lvl2pPr marL="342962" indent="0">
              <a:buNone/>
              <a:defRPr sz="1519" b="1"/>
            </a:lvl2pPr>
            <a:lvl3pPr marL="685925" indent="0">
              <a:buNone/>
              <a:defRPr sz="1381" b="1"/>
            </a:lvl3pPr>
            <a:lvl4pPr marL="1028888" indent="0">
              <a:buNone/>
              <a:defRPr sz="1174" b="1"/>
            </a:lvl4pPr>
            <a:lvl5pPr marL="1371850" indent="0">
              <a:buNone/>
              <a:defRPr sz="1174" b="1"/>
            </a:lvl5pPr>
            <a:lvl6pPr marL="1714812" indent="0">
              <a:buNone/>
              <a:defRPr sz="1174" b="1"/>
            </a:lvl6pPr>
            <a:lvl7pPr marL="2057775" indent="0">
              <a:buNone/>
              <a:defRPr sz="1174" b="1"/>
            </a:lvl7pPr>
            <a:lvl8pPr marL="2400737" indent="0">
              <a:buNone/>
              <a:defRPr sz="1174" b="1"/>
            </a:lvl8pPr>
            <a:lvl9pPr marL="2743700" indent="0">
              <a:buNone/>
              <a:defRPr sz="1174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10346" y="2669402"/>
            <a:ext cx="3987041" cy="3456762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174"/>
            </a:lvl6pPr>
            <a:lvl7pPr>
              <a:defRPr sz="1174"/>
            </a:lvl7pPr>
            <a:lvl8pPr>
              <a:defRPr sz="1174"/>
            </a:lvl8pPr>
            <a:lvl9pPr>
              <a:defRPr sz="1174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7" y="2029639"/>
            <a:ext cx="3951941" cy="639762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1795" b="1"/>
            </a:lvl1pPr>
            <a:lvl2pPr marL="342962" indent="0">
              <a:buNone/>
              <a:defRPr sz="1519" b="1"/>
            </a:lvl2pPr>
            <a:lvl3pPr marL="685925" indent="0">
              <a:buNone/>
              <a:defRPr sz="1381" b="1"/>
            </a:lvl3pPr>
            <a:lvl4pPr marL="1028888" indent="0">
              <a:buNone/>
              <a:defRPr sz="1174" b="1"/>
            </a:lvl4pPr>
            <a:lvl5pPr marL="1371850" indent="0">
              <a:buNone/>
              <a:defRPr sz="1174" b="1"/>
            </a:lvl5pPr>
            <a:lvl6pPr marL="1714812" indent="0">
              <a:buNone/>
              <a:defRPr sz="1174" b="1"/>
            </a:lvl6pPr>
            <a:lvl7pPr marL="2057775" indent="0">
              <a:buNone/>
              <a:defRPr sz="1174" b="1"/>
            </a:lvl7pPr>
            <a:lvl8pPr marL="2400737" indent="0">
              <a:buNone/>
              <a:defRPr sz="1174" b="1"/>
            </a:lvl8pPr>
            <a:lvl9pPr marL="2743700" indent="0">
              <a:buNone/>
              <a:defRPr sz="1174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7" y="2669404"/>
            <a:ext cx="3951941" cy="3456761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  <a:lvl6pPr>
              <a:defRPr sz="1174"/>
            </a:lvl6pPr>
            <a:lvl7pPr>
              <a:defRPr sz="1174"/>
            </a:lvl7pPr>
            <a:lvl8pPr>
              <a:defRPr sz="1174"/>
            </a:lvl8pPr>
            <a:lvl9pPr>
              <a:defRPr sz="1174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</p:spTree>
    <p:extLst>
      <p:ext uri="{BB962C8B-B14F-4D97-AF65-F5344CB8AC3E}">
        <p14:creationId xmlns:p14="http://schemas.microsoft.com/office/powerpoint/2010/main" val="17502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  <a:prstGeom prst="rect">
            <a:avLst/>
          </a:prstGeom>
        </p:spPr>
        <p:txBody>
          <a:bodyPr lIns="99377" tIns="49688" rIns="99377" bIns="49688" anchor="b"/>
          <a:lstStyle>
            <a:lvl1pPr algn="l">
              <a:defRPr sz="1795" b="1"/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9" y="746113"/>
            <a:ext cx="5486400" cy="3981463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2416"/>
            </a:lvl1pPr>
            <a:lvl2pPr marL="342962" indent="0">
              <a:buNone/>
              <a:defRPr sz="2071"/>
            </a:lvl2pPr>
            <a:lvl3pPr marL="685925" indent="0">
              <a:buNone/>
              <a:defRPr sz="1795"/>
            </a:lvl3pPr>
            <a:lvl4pPr marL="1028888" indent="0">
              <a:buNone/>
              <a:defRPr sz="1519"/>
            </a:lvl4pPr>
            <a:lvl5pPr marL="1371850" indent="0">
              <a:buNone/>
              <a:defRPr sz="1519"/>
            </a:lvl5pPr>
            <a:lvl6pPr marL="1714812" indent="0">
              <a:buNone/>
              <a:defRPr sz="1519"/>
            </a:lvl6pPr>
            <a:lvl7pPr marL="2057775" indent="0">
              <a:buNone/>
              <a:defRPr sz="1519"/>
            </a:lvl7pPr>
            <a:lvl8pPr marL="2400737" indent="0">
              <a:buNone/>
              <a:defRPr sz="1519"/>
            </a:lvl8pPr>
            <a:lvl9pPr marL="2743700" indent="0">
              <a:buNone/>
              <a:defRPr sz="1519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1381"/>
            </a:lvl1pPr>
            <a:lvl2pPr marL="342962" indent="0">
              <a:buNone/>
              <a:defRPr sz="897"/>
            </a:lvl2pPr>
            <a:lvl3pPr marL="685925" indent="0">
              <a:buNone/>
              <a:defRPr sz="759"/>
            </a:lvl3pPr>
            <a:lvl4pPr marL="1028888" indent="0">
              <a:buNone/>
              <a:defRPr sz="690"/>
            </a:lvl4pPr>
            <a:lvl5pPr marL="1371850" indent="0">
              <a:buNone/>
              <a:defRPr sz="690"/>
            </a:lvl5pPr>
            <a:lvl6pPr marL="1714812" indent="0">
              <a:buNone/>
              <a:defRPr sz="690"/>
            </a:lvl6pPr>
            <a:lvl7pPr marL="2057775" indent="0">
              <a:buNone/>
              <a:defRPr sz="690"/>
            </a:lvl7pPr>
            <a:lvl8pPr marL="2400737" indent="0">
              <a:buNone/>
              <a:defRPr sz="690"/>
            </a:lvl8pPr>
            <a:lvl9pPr marL="2743700" indent="0">
              <a:buNone/>
              <a:defRPr sz="69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15607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E39823-A0C8-4C5F-ADE9-BC432916B2F3}" type="datetimeFigureOut">
              <a:rPr lang="da-DK" smtClean="0"/>
              <a:t>23-04-2017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8582B9-D4BD-4009-AD0F-BF4CC303525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952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i master</a:t>
            </a:r>
            <a:endParaRPr lang="en-GB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B50B0C-F705-4D34-ADFD-878AB7CDAEA6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A41A03-AD76-4004-9D71-6E7E88DFD3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033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002" y="10001"/>
            <a:ext cx="2159999" cy="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l" defTabSz="342962" rtl="0" eaLnBrk="1" latinLnBrk="0" hangingPunct="1">
        <a:spcBef>
          <a:spcPct val="0"/>
        </a:spcBef>
        <a:buNone/>
        <a:defRPr sz="2485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257222" indent="-257222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1pPr>
      <a:lvl2pPr marL="557314" indent="-214352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2pPr>
      <a:lvl3pPr marL="857406" indent="-171481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3pPr>
      <a:lvl4pPr marL="1200368" indent="-171481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4pPr>
      <a:lvl5pPr marL="1543331" indent="-171481" algn="l" defTabSz="342962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243" kern="1200">
          <a:solidFill>
            <a:srgbClr val="00163B"/>
          </a:solidFill>
          <a:latin typeface="Verdana"/>
          <a:ea typeface="+mn-ea"/>
          <a:cs typeface="Verdana"/>
        </a:defRPr>
      </a:lvl5pPr>
      <a:lvl6pPr marL="1886294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229256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572218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2915180" indent="-171481" algn="l" defTabSz="342962" rtl="0" eaLnBrk="1" latinLnBrk="0" hangingPunct="1">
        <a:spcBef>
          <a:spcPct val="20000"/>
        </a:spcBef>
        <a:buFont typeface="Arial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1pPr>
      <a:lvl2pPr marL="342962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2pPr>
      <a:lvl3pPr marL="685925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3pPr>
      <a:lvl4pPr marL="1028888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4pPr>
      <a:lvl5pPr marL="1371850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5pPr>
      <a:lvl6pPr marL="1714812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6pPr>
      <a:lvl7pPr marL="2057775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7pPr>
      <a:lvl8pPr marL="2400737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8pPr>
      <a:lvl9pPr marL="2743700" algn="l" defTabSz="342962" rtl="0" eaLnBrk="1" latinLnBrk="0" hangingPunct="1">
        <a:defRPr sz="13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02ILHjX9EE" TargetMode="External"/><Relationship Id="rId2" Type="http://schemas.openxmlformats.org/officeDocument/2006/relationships/hyperlink" Target="https://www.youtube.com/watch?v=GE6lbPLEAzc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scrumtrainingseries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Agile software requirements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 smtClean="0"/>
              <a:t>2017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08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Main </a:t>
            </a:r>
            <a:r>
              <a:rPr lang="en-US" dirty="0"/>
              <a:t>categories of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b="1" dirty="0">
                <a:solidFill>
                  <a:srgbClr val="00B050"/>
                </a:solidFill>
              </a:rPr>
              <a:t>business-facing</a:t>
            </a:r>
            <a:r>
              <a:rPr lang="en-US" dirty="0">
                <a:solidFill>
                  <a:srgbClr val="00B050"/>
                </a:solidFill>
              </a:rPr>
              <a:t> test is one you could describe to a business expert </a:t>
            </a:r>
            <a:r>
              <a:rPr lang="en-US" dirty="0" smtClean="0">
                <a:solidFill>
                  <a:srgbClr val="00B050"/>
                </a:solidFill>
              </a:rPr>
              <a:t>in terms </a:t>
            </a:r>
            <a:r>
              <a:rPr lang="en-US" dirty="0">
                <a:solidFill>
                  <a:srgbClr val="00B050"/>
                </a:solidFill>
              </a:rPr>
              <a:t>that would (or should) interest her . . . . You use </a:t>
            </a:r>
            <a:r>
              <a:rPr lang="en-US" dirty="0" smtClean="0">
                <a:solidFill>
                  <a:srgbClr val="00B050"/>
                </a:solidFill>
              </a:rPr>
              <a:t>words drawn from the </a:t>
            </a:r>
            <a:r>
              <a:rPr lang="en-US" dirty="0">
                <a:solidFill>
                  <a:srgbClr val="00B050"/>
                </a:solidFill>
              </a:rPr>
              <a:t>business domain: </a:t>
            </a:r>
            <a:endParaRPr lang="en-US" dirty="0" smtClean="0">
              <a:solidFill>
                <a:srgbClr val="00B050"/>
              </a:solidFill>
            </a:endParaRP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i="1" dirty="0" smtClean="0">
                <a:solidFill>
                  <a:srgbClr val="00B050"/>
                </a:solidFill>
              </a:rPr>
              <a:t>“</a:t>
            </a:r>
            <a:r>
              <a:rPr lang="en-US" i="1" dirty="0">
                <a:solidFill>
                  <a:srgbClr val="00B050"/>
                </a:solidFill>
              </a:rPr>
              <a:t>If you withdraw more money than you have in </a:t>
            </a:r>
            <a:r>
              <a:rPr lang="en-US" i="1" dirty="0" smtClean="0">
                <a:solidFill>
                  <a:srgbClr val="00B050"/>
                </a:solidFill>
              </a:rPr>
              <a:t>your account</a:t>
            </a:r>
            <a:r>
              <a:rPr lang="en-US" i="1" dirty="0">
                <a:solidFill>
                  <a:srgbClr val="00B050"/>
                </a:solidFill>
              </a:rPr>
              <a:t>, does the system automatically extend you a loan</a:t>
            </a:r>
            <a:r>
              <a:rPr lang="en-US" i="1" dirty="0" smtClean="0">
                <a:solidFill>
                  <a:srgbClr val="00B050"/>
                </a:solidFill>
              </a:rPr>
              <a:t>?”</a:t>
            </a: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 smtClean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technology-facing</a:t>
            </a:r>
            <a:r>
              <a:rPr lang="en-US" dirty="0">
                <a:solidFill>
                  <a:srgbClr val="0070C0"/>
                </a:solidFill>
              </a:rPr>
              <a:t> test is one you describe with words drawn from </a:t>
            </a:r>
            <a:r>
              <a:rPr lang="en-US" dirty="0" smtClean="0">
                <a:solidFill>
                  <a:srgbClr val="0070C0"/>
                </a:solidFill>
              </a:rPr>
              <a:t>the domain </a:t>
            </a:r>
            <a:r>
              <a:rPr lang="en-US" dirty="0">
                <a:solidFill>
                  <a:srgbClr val="0070C0"/>
                </a:solidFill>
              </a:rPr>
              <a:t>of the programmers: </a:t>
            </a:r>
            <a:endParaRPr lang="en-US" dirty="0" smtClean="0">
              <a:solidFill>
                <a:srgbClr val="0070C0"/>
              </a:solidFill>
            </a:endParaRP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i="1" dirty="0" smtClean="0">
                <a:solidFill>
                  <a:srgbClr val="0070C0"/>
                </a:solidFill>
              </a:rPr>
              <a:t>“</a:t>
            </a:r>
            <a:r>
              <a:rPr lang="en-US" i="1" dirty="0">
                <a:solidFill>
                  <a:srgbClr val="0070C0"/>
                </a:solidFill>
              </a:rPr>
              <a:t>Different browsers </a:t>
            </a:r>
            <a:r>
              <a:rPr lang="en-US" i="1" dirty="0" smtClean="0">
                <a:solidFill>
                  <a:srgbClr val="0070C0"/>
                </a:solidFill>
              </a:rPr>
              <a:t>implement JavaScript differently</a:t>
            </a:r>
            <a:r>
              <a:rPr lang="en-US" i="1" dirty="0">
                <a:solidFill>
                  <a:srgbClr val="0070C0"/>
                </a:solidFill>
              </a:rPr>
              <a:t>, so we test whether our product works </a:t>
            </a:r>
            <a:r>
              <a:rPr lang="en-US" i="1" dirty="0" smtClean="0">
                <a:solidFill>
                  <a:srgbClr val="0070C0"/>
                </a:solidFill>
              </a:rPr>
              <a:t>with the </a:t>
            </a:r>
            <a:r>
              <a:rPr lang="en-US" i="1" dirty="0">
                <a:solidFill>
                  <a:srgbClr val="0070C0"/>
                </a:solidFill>
              </a:rPr>
              <a:t>most </a:t>
            </a:r>
            <a:r>
              <a:rPr lang="en-US" i="1" dirty="0" smtClean="0">
                <a:solidFill>
                  <a:srgbClr val="0070C0"/>
                </a:solidFill>
              </a:rPr>
              <a:t>important ones</a:t>
            </a:r>
            <a:r>
              <a:rPr lang="en-US" i="1" dirty="0">
                <a:solidFill>
                  <a:srgbClr val="0070C0"/>
                </a:solidFill>
              </a:rPr>
              <a:t>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0347" y="247662"/>
            <a:ext cx="8086620" cy="1143427"/>
          </a:xfrm>
        </p:spPr>
        <p:txBody>
          <a:bodyPr/>
          <a:lstStyle/>
          <a:p>
            <a:r>
              <a:rPr lang="en-US" dirty="0"/>
              <a:t>The agile testing </a:t>
            </a: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7" y="965200"/>
            <a:ext cx="8051800" cy="589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3089" y="5856905"/>
            <a:ext cx="1011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mtClean="0">
                <a:solidFill>
                  <a:srgbClr val="0070C0"/>
                </a:solidFill>
                <a:latin typeface="Helvetica" charset="0"/>
              </a:rPr>
              <a:t>Developers</a:t>
            </a:r>
            <a:endParaRPr lang="en-US" sz="1200" b="1">
              <a:solidFill>
                <a:srgbClr val="0070C0"/>
              </a:solidFill>
              <a:effectLst/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4527" y="3510223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mtClean="0">
                <a:solidFill>
                  <a:srgbClr val="0070C0"/>
                </a:solidFill>
                <a:latin typeface="Helvetica" charset="0"/>
              </a:rPr>
              <a:t>Manual because </a:t>
            </a:r>
            <a:r>
              <a:rPr lang="en-US" sz="1200" b="1" dirty="0">
                <a:solidFill>
                  <a:srgbClr val="0070C0"/>
                </a:solidFill>
                <a:latin typeface="Helvetica" charset="0"/>
              </a:rPr>
              <a:t>they</a:t>
            </a:r>
          </a:p>
          <a:p>
            <a:r>
              <a:rPr lang="en-US" sz="1200" b="1" dirty="0">
                <a:solidFill>
                  <a:srgbClr val="0070C0"/>
                </a:solidFill>
                <a:latin typeface="Helvetica" charset="0"/>
              </a:rPr>
              <a:t>involve users and </a:t>
            </a:r>
            <a:r>
              <a:rPr lang="en-US" sz="1200" b="1" dirty="0" smtClean="0">
                <a:solidFill>
                  <a:srgbClr val="0070C0"/>
                </a:solidFill>
                <a:latin typeface="Helvetica" charset="0"/>
              </a:rPr>
              <a:t>testers</a:t>
            </a:r>
            <a:endParaRPr lang="en-US" sz="1200" b="1" dirty="0">
              <a:solidFill>
                <a:srgbClr val="0070C0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>
          <a:xfrm>
            <a:off x="509588" y="669925"/>
            <a:ext cx="8086725" cy="1143000"/>
          </a:xfrm>
        </p:spPr>
        <p:txBody>
          <a:bodyPr/>
          <a:lstStyle/>
          <a:p>
            <a:pPr marL="342888" indent="-342888" defTabSz="457184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da-DK" sz="3400" dirty="0">
                <a:ea typeface="+mj-ea"/>
              </a:rPr>
              <a:t>Accepttest definition</a:t>
            </a:r>
            <a:endParaRPr lang="en-GB" sz="3400" dirty="0">
              <a:ea typeface="+mj-ea"/>
            </a:endParaRPr>
          </a:p>
        </p:txBody>
      </p:sp>
      <p:sp>
        <p:nvSpPr>
          <p:cNvPr id="14339" name="Pladsholder til indhold 2"/>
          <p:cNvSpPr>
            <a:spLocks noGrp="1"/>
          </p:cNvSpPr>
          <p:nvPr>
            <p:ph sz="quarter" idx="12"/>
          </p:nvPr>
        </p:nvSpPr>
        <p:spPr bwMode="auto">
          <a:xfrm>
            <a:off x="509588" y="1700213"/>
            <a:ext cx="8086725" cy="41894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Acceptance tests described black-box requirements</a:t>
            </a:r>
          </a:p>
          <a:p>
            <a:pPr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Identified by your project stakeholders</a:t>
            </a:r>
          </a:p>
          <a:p>
            <a:pPr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Which your system must conform to</a:t>
            </a:r>
          </a:p>
          <a:p>
            <a:pPr eaLnBrk="1" hangingPunct="1">
              <a:defRPr/>
            </a:pPr>
            <a:endParaRPr lang="en-US" altLang="en-US" sz="1800" dirty="0">
              <a:latin typeface="+mn-lt"/>
              <a:cs typeface="Verdana" pitchFamily="34" charset="0"/>
            </a:endParaRPr>
          </a:p>
          <a:p>
            <a:pPr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Acceptance tests are first class requirements artifacts because they describe the criteria by which stakeholders will determine whether the system meets their needs  </a:t>
            </a:r>
          </a:p>
          <a:p>
            <a:pPr lvl="1"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They're executable specifications  </a:t>
            </a:r>
          </a:p>
          <a:p>
            <a:pPr lvl="1" eaLnBrk="1" hangingPunct="1">
              <a:defRPr/>
            </a:pPr>
            <a:endParaRPr lang="en-US" altLang="en-US" sz="1800" dirty="0">
              <a:latin typeface="+mn-lt"/>
              <a:cs typeface="Verdana" pitchFamily="34" charset="0"/>
            </a:endParaRPr>
          </a:p>
          <a:p>
            <a:pPr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Acceptance test is also called:</a:t>
            </a:r>
          </a:p>
          <a:p>
            <a:pPr lvl="1"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Customer (Acceptance) Tests</a:t>
            </a:r>
          </a:p>
          <a:p>
            <a:pPr lvl="1"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Functionality test</a:t>
            </a:r>
          </a:p>
          <a:p>
            <a:pPr lvl="1" eaLnBrk="1" hangingPunct="1">
              <a:defRPr/>
            </a:pPr>
            <a:r>
              <a:rPr lang="en-US" altLang="en-US" sz="1800" dirty="0">
                <a:latin typeface="+mn-lt"/>
                <a:cs typeface="Verdana" pitchFamily="34" charset="0"/>
              </a:rPr>
              <a:t>“Conditions of satisfaction"</a:t>
            </a:r>
          </a:p>
        </p:txBody>
      </p:sp>
    </p:spTree>
    <p:extLst>
      <p:ext uri="{BB962C8B-B14F-4D97-AF65-F5344CB8AC3E}">
        <p14:creationId xmlns:p14="http://schemas.microsoft.com/office/powerpoint/2010/main" val="42520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u="sng" dirty="0"/>
              <a:t>A</a:t>
            </a:r>
            <a:r>
              <a:rPr lang="en-GB" b="0" dirty="0"/>
              <a:t>cceptance </a:t>
            </a:r>
            <a:r>
              <a:rPr lang="en-GB" u="sng" dirty="0"/>
              <a:t>T</a:t>
            </a:r>
            <a:r>
              <a:rPr lang="en-GB" b="0" dirty="0" smtClean="0"/>
              <a:t>est </a:t>
            </a:r>
            <a:r>
              <a:rPr lang="en-GB" u="sng" dirty="0"/>
              <a:t>D</a:t>
            </a:r>
            <a:r>
              <a:rPr lang="en-GB" b="0" dirty="0" smtClean="0"/>
              <a:t>riven </a:t>
            </a:r>
            <a:r>
              <a:rPr lang="en-GB" u="sng" dirty="0"/>
              <a:t>D</a:t>
            </a:r>
            <a:r>
              <a:rPr lang="en-GB" b="0" dirty="0" smtClean="0"/>
              <a:t>evelopment </a:t>
            </a:r>
            <a:r>
              <a:rPr lang="en-GB" b="0" dirty="0"/>
              <a:t>- </a:t>
            </a:r>
            <a:r>
              <a:rPr lang="en-GB" dirty="0"/>
              <a:t>ATDD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7" y="1930400"/>
            <a:ext cx="7409815" cy="3935362"/>
          </a:xfrm>
          <a:prstGeom prst="rect">
            <a:avLst/>
          </a:prstGeom>
        </p:spPr>
        <p:txBody>
          <a:bodyPr lIns="84134" tIns="42067" rIns="84134" bIns="42067"/>
          <a:lstStyle/>
          <a:p>
            <a:r>
              <a:rPr lang="en-GB" sz="1800" dirty="0"/>
              <a:t>A development methodology based on communication between the business customers, the developers, and the testers</a:t>
            </a:r>
          </a:p>
          <a:p>
            <a:endParaRPr lang="en-GB" sz="900" dirty="0"/>
          </a:p>
          <a:p>
            <a:r>
              <a:rPr lang="en-GB" sz="1800" dirty="0"/>
              <a:t>ATDD encompasses acceptance testing, but highlights writing acceptance tests before developers begin coding</a:t>
            </a:r>
          </a:p>
          <a:p>
            <a:endParaRPr lang="en-GB" sz="900" dirty="0"/>
          </a:p>
          <a:p>
            <a:r>
              <a:rPr lang="en-GB" sz="1800" dirty="0"/>
              <a:t>ATDD is closely related to Test-Driven Development </a:t>
            </a:r>
          </a:p>
          <a:p>
            <a:pPr lvl="1"/>
            <a:r>
              <a:rPr lang="en-GB" sz="1800" dirty="0"/>
              <a:t>It differs by the emphasis on developer-tester-business customer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98471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>
          <a:xfrm>
            <a:off x="509588" y="669925"/>
            <a:ext cx="8086725" cy="1143000"/>
          </a:xfrm>
        </p:spPr>
        <p:txBody>
          <a:bodyPr/>
          <a:lstStyle/>
          <a:p>
            <a:pPr marL="342888" indent="-342888" defTabSz="457184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US" sz="3400" dirty="0">
                <a:ea typeface="+mj-ea"/>
              </a:rPr>
              <a:t>Conduction of accept test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09588" y="1844675"/>
            <a:ext cx="8086725" cy="4044950"/>
          </a:xfrm>
        </p:spPr>
        <p:txBody>
          <a:bodyPr/>
          <a:lstStyle/>
          <a:p>
            <a:pPr marL="0" indent="0" defTabSz="457184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latin typeface="+mn-lt"/>
                <a:ea typeface="+mn-ea"/>
              </a:rPr>
              <a:t>Let the customer/end user carry out the test</a:t>
            </a:r>
          </a:p>
          <a:p>
            <a:pPr marL="742924" lvl="1" indent="-285740" defTabSz="45718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1800" dirty="0">
                <a:latin typeface="+mn-lt"/>
                <a:ea typeface="+mn-ea"/>
              </a:rPr>
              <a:t>Do not demonstrate the product your self</a:t>
            </a:r>
          </a:p>
          <a:p>
            <a:pPr marL="457184" lvl="1" indent="0" defTabSz="457184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endParaRPr lang="en-US" sz="1800" dirty="0">
              <a:latin typeface="+mn-lt"/>
              <a:ea typeface="+mn-ea"/>
            </a:endParaRPr>
          </a:p>
          <a:p>
            <a:pPr marL="0" indent="0" defTabSz="457184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US" sz="1800" b="1" dirty="0">
                <a:latin typeface="+mn-lt"/>
                <a:ea typeface="+mn-ea"/>
              </a:rPr>
              <a:t>Have following roles:</a:t>
            </a:r>
          </a:p>
          <a:p>
            <a:pPr marL="342900" indent="-342900" defTabSz="457184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800" b="1" dirty="0">
                <a:latin typeface="+mn-lt"/>
                <a:ea typeface="+mn-ea"/>
              </a:rPr>
              <a:t>A facilitator</a:t>
            </a:r>
          </a:p>
          <a:p>
            <a:pPr marL="742924" lvl="1" indent="-285740" defTabSz="45718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1800" dirty="0">
                <a:latin typeface="+mn-lt"/>
                <a:ea typeface="+mn-ea"/>
              </a:rPr>
              <a:t>Gives instructions to the user</a:t>
            </a:r>
          </a:p>
          <a:p>
            <a:pPr marL="1142959" lvl="2" indent="-228591" defTabSz="45718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1800" dirty="0">
                <a:latin typeface="+mn-lt"/>
                <a:ea typeface="+mn-ea"/>
              </a:rPr>
              <a:t>Without influencing the test</a:t>
            </a:r>
          </a:p>
          <a:p>
            <a:pPr marL="742924" lvl="1" indent="-285740" defTabSz="45718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1800" dirty="0">
                <a:latin typeface="+mn-lt"/>
                <a:ea typeface="+mn-ea"/>
              </a:rPr>
              <a:t>Encourages the users to express their thoughts during the test</a:t>
            </a:r>
          </a:p>
          <a:p>
            <a:pPr marL="742924" lvl="1" indent="-285740" defTabSz="45718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1800" dirty="0">
                <a:latin typeface="+mn-lt"/>
                <a:ea typeface="+mn-ea"/>
              </a:rPr>
              <a:t>The only member og the development team who speaks during the test</a:t>
            </a:r>
          </a:p>
          <a:p>
            <a:pPr marL="342900" indent="-342900" defTabSz="457184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800" b="1" dirty="0">
                <a:latin typeface="+mn-lt"/>
                <a:ea typeface="+mn-ea"/>
              </a:rPr>
              <a:t>A secretary </a:t>
            </a:r>
            <a:r>
              <a:rPr lang="en-US" sz="1800" dirty="0">
                <a:latin typeface="+mn-lt"/>
                <a:ea typeface="+mn-ea"/>
              </a:rPr>
              <a:t>(at least one) who takes notes during the test</a:t>
            </a:r>
          </a:p>
          <a:p>
            <a:pPr marL="342900" indent="-342900" defTabSz="457184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800" b="1" dirty="0">
                <a:latin typeface="+mn-lt"/>
                <a:ea typeface="+mn-ea"/>
              </a:rPr>
              <a:t>Silent observers </a:t>
            </a:r>
            <a:r>
              <a:rPr lang="en-US" sz="1800" dirty="0">
                <a:latin typeface="+mn-lt"/>
                <a:ea typeface="+mn-ea"/>
              </a:rPr>
              <a:t>for the rest of the team</a:t>
            </a:r>
          </a:p>
        </p:txBody>
      </p:sp>
    </p:spTree>
    <p:extLst>
      <p:ext uri="{BB962C8B-B14F-4D97-AF65-F5344CB8AC3E}">
        <p14:creationId xmlns:p14="http://schemas.microsoft.com/office/powerpoint/2010/main" val="29813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u="sng" dirty="0"/>
              <a:t>A</a:t>
            </a:r>
            <a:r>
              <a:rPr lang="en-GB" b="0" dirty="0"/>
              <a:t>cceptance </a:t>
            </a:r>
            <a:r>
              <a:rPr lang="en-GB" u="sng" dirty="0"/>
              <a:t>T</a:t>
            </a:r>
            <a:r>
              <a:rPr lang="en-GB" b="0" dirty="0"/>
              <a:t>est </a:t>
            </a:r>
            <a:r>
              <a:rPr lang="en-GB" u="sng" dirty="0"/>
              <a:t>D</a:t>
            </a:r>
            <a:r>
              <a:rPr lang="en-GB" b="0" dirty="0"/>
              <a:t>riven </a:t>
            </a:r>
            <a:r>
              <a:rPr lang="en-GB" u="sng" dirty="0"/>
              <a:t>D</a:t>
            </a:r>
            <a:r>
              <a:rPr lang="en-GB" b="0" dirty="0"/>
              <a:t>evelopment - </a:t>
            </a:r>
            <a:r>
              <a:rPr lang="en-GB" dirty="0"/>
              <a:t>ATDD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07" y="1697264"/>
            <a:ext cx="5016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0" dirty="0"/>
              <a:t>Acceptance Tests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Acceptance tests are created from user stories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During an iteration the user stories selected during the iteration planning meeting will be translated into acceptance tests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 acceptance test specifies scenarios to test when a user story has been correctly implemented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A story can have one or many acceptance tests, what ever it takes to ensure the functionality works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Acceptance tests are black box system tests</a:t>
            </a:r>
          </a:p>
        </p:txBody>
      </p:sp>
    </p:spTree>
    <p:extLst>
      <p:ext uri="{BB962C8B-B14F-4D97-AF65-F5344CB8AC3E}">
        <p14:creationId xmlns:p14="http://schemas.microsoft.com/office/powerpoint/2010/main" val="10318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b="0" dirty="0"/>
              <a:t>Acceptance test anti-patterns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7" y="2552136"/>
            <a:ext cx="7409815" cy="3313626"/>
          </a:xfrm>
          <a:prstGeom prst="rect">
            <a:avLst/>
          </a:prstGeom>
        </p:spPr>
        <p:txBody>
          <a:bodyPr lIns="84134" tIns="42067" rIns="84134" bIns="42067"/>
          <a:lstStyle/>
          <a:p>
            <a:r>
              <a:rPr lang="en-GB" sz="1800" dirty="0"/>
              <a:t>Developers writing acceptance tests by themselves, for themselves</a:t>
            </a:r>
          </a:p>
          <a:p>
            <a:endParaRPr lang="en-GB" sz="1800" dirty="0"/>
          </a:p>
          <a:p>
            <a:r>
              <a:rPr lang="en-GB" sz="1800" dirty="0"/>
              <a:t>Don’t write Acceptance test at unit testing level</a:t>
            </a:r>
          </a:p>
          <a:p>
            <a:pPr lvl="1"/>
            <a:r>
              <a:rPr lang="en-GB" sz="1800" dirty="0"/>
              <a:t>Unit tests are implementation specific</a:t>
            </a:r>
          </a:p>
          <a:p>
            <a:pPr lvl="1"/>
            <a:r>
              <a:rPr lang="en-GB" sz="1800" dirty="0"/>
              <a:t>Acceptance tests are independent of implementation</a:t>
            </a:r>
          </a:p>
          <a:p>
            <a:pPr lvl="1"/>
            <a:endParaRPr lang="en-GB" sz="1800" dirty="0"/>
          </a:p>
          <a:p>
            <a:r>
              <a:rPr lang="en-GB" sz="1800" dirty="0"/>
              <a:t>Writing tests after the code is finished</a:t>
            </a:r>
          </a:p>
          <a:p>
            <a:pPr lvl="1"/>
            <a:endParaRPr lang="en-GB" sz="18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759" y="2844233"/>
            <a:ext cx="1225985" cy="14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dirty="0"/>
              <a:t>ATDD - Acceptance criteria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7" y="1456268"/>
            <a:ext cx="7409815" cy="4609408"/>
          </a:xfrm>
          <a:prstGeom prst="rect">
            <a:avLst/>
          </a:prstGeom>
        </p:spPr>
        <p:txBody>
          <a:bodyPr lIns="84134" tIns="42067" rIns="84134" bIns="42067"/>
          <a:lstStyle/>
          <a:p>
            <a:r>
              <a:rPr lang="en-GB" sz="1800" dirty="0"/>
              <a:t>Is a set of conditions that the story must meet for it to be accepted as complete</a:t>
            </a:r>
          </a:p>
          <a:p>
            <a:endParaRPr lang="en-GB" sz="1000" dirty="0"/>
          </a:p>
          <a:p>
            <a:r>
              <a:rPr lang="en-GB" sz="1800" dirty="0"/>
              <a:t>It’s not a replacement for conversation with the product owner</a:t>
            </a:r>
          </a:p>
          <a:p>
            <a:pPr lvl="1"/>
            <a:r>
              <a:rPr lang="en-GB" sz="1800" dirty="0"/>
              <a:t>It’s the result of the conversation</a:t>
            </a:r>
          </a:p>
          <a:p>
            <a:endParaRPr lang="en-GB" sz="1000" dirty="0"/>
          </a:p>
          <a:p>
            <a:r>
              <a:rPr lang="en-GB" sz="1800" dirty="0"/>
              <a:t>Format:</a:t>
            </a:r>
          </a:p>
          <a:p>
            <a:pPr lvl="1"/>
            <a:r>
              <a:rPr lang="en-GB" sz="1800" b="1" dirty="0"/>
              <a:t>Given</a:t>
            </a:r>
            <a:r>
              <a:rPr lang="en-GB" sz="1800" dirty="0"/>
              <a:t> [precondition] (setup)</a:t>
            </a:r>
          </a:p>
          <a:p>
            <a:pPr lvl="2"/>
            <a:r>
              <a:rPr lang="en-GB" sz="1800" dirty="0"/>
              <a:t>A specified state of a system</a:t>
            </a:r>
          </a:p>
          <a:p>
            <a:pPr lvl="2"/>
            <a:endParaRPr lang="en-GB" sz="900" dirty="0"/>
          </a:p>
          <a:p>
            <a:pPr lvl="1"/>
            <a:r>
              <a:rPr lang="en-GB" sz="1800" b="1" dirty="0"/>
              <a:t>When</a:t>
            </a:r>
            <a:r>
              <a:rPr lang="en-GB" sz="1800" dirty="0"/>
              <a:t> [Actor + Action](trigger)</a:t>
            </a:r>
          </a:p>
          <a:p>
            <a:pPr lvl="2"/>
            <a:r>
              <a:rPr lang="en-GB" sz="1800" dirty="0"/>
              <a:t>An action or event occurs</a:t>
            </a:r>
          </a:p>
          <a:p>
            <a:pPr lvl="2"/>
            <a:endParaRPr lang="en-GB" sz="900" dirty="0"/>
          </a:p>
          <a:p>
            <a:pPr lvl="1"/>
            <a:r>
              <a:rPr lang="en-GB" sz="1800" b="1" dirty="0"/>
              <a:t>Then</a:t>
            </a:r>
            <a:r>
              <a:rPr lang="en-GB" sz="1800" dirty="0"/>
              <a:t> [Observable result](verification)</a:t>
            </a:r>
          </a:p>
          <a:p>
            <a:pPr lvl="2"/>
            <a:r>
              <a:rPr lang="en-GB" sz="1800" dirty="0"/>
              <a:t>The state of the system has changed or an output has been produced</a:t>
            </a:r>
          </a:p>
        </p:txBody>
      </p:sp>
    </p:spTree>
    <p:extLst>
      <p:ext uri="{BB962C8B-B14F-4D97-AF65-F5344CB8AC3E}">
        <p14:creationId xmlns:p14="http://schemas.microsoft.com/office/powerpoint/2010/main" val="28351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e 10"/>
          <p:cNvGrpSpPr/>
          <p:nvPr/>
        </p:nvGrpSpPr>
        <p:grpSpPr>
          <a:xfrm>
            <a:off x="5054321" y="847309"/>
            <a:ext cx="3891695" cy="5905183"/>
            <a:chOff x="5878286" y="1970088"/>
            <a:chExt cx="2993903" cy="462271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286" y="1970088"/>
              <a:ext cx="2729202" cy="46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ktangel 7"/>
            <p:cNvSpPr/>
            <p:nvPr/>
          </p:nvSpPr>
          <p:spPr>
            <a:xfrm>
              <a:off x="8051472" y="5308270"/>
              <a:ext cx="810966" cy="712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ktangel 9"/>
            <p:cNvSpPr/>
            <p:nvPr/>
          </p:nvSpPr>
          <p:spPr>
            <a:xfrm>
              <a:off x="8061223" y="2416824"/>
              <a:ext cx="810966" cy="2012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dirty="0"/>
              <a:t>Acceptance test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8" y="2552136"/>
            <a:ext cx="4536716" cy="3313626"/>
          </a:xfrm>
          <a:prstGeom prst="rect">
            <a:avLst/>
          </a:prstGeom>
        </p:spPr>
        <p:txBody>
          <a:bodyPr lIns="84134" tIns="42067" rIns="84134" bIns="42067"/>
          <a:lstStyle/>
          <a:p>
            <a:r>
              <a:rPr lang="en-GB" sz="1800" dirty="0"/>
              <a:t>Acceptation criteria are </a:t>
            </a:r>
            <a:r>
              <a:rPr lang="en-GB" sz="1800" b="1" dirty="0"/>
              <a:t>NOT</a:t>
            </a:r>
            <a:r>
              <a:rPr lang="en-GB" sz="1800" dirty="0"/>
              <a:t> tests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	Acceptance criteria</a:t>
            </a:r>
          </a:p>
          <a:p>
            <a:pPr marL="0" indent="0">
              <a:buNone/>
            </a:pPr>
            <a:r>
              <a:rPr lang="en-GB" sz="1800" dirty="0"/>
              <a:t>+	Examples (data + scenarios)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= 	Acceptance tests</a:t>
            </a:r>
          </a:p>
        </p:txBody>
      </p:sp>
      <p:cxnSp>
        <p:nvCxnSpPr>
          <p:cNvPr id="7" name="Lige forbindelse 6"/>
          <p:cNvCxnSpPr/>
          <p:nvPr/>
        </p:nvCxnSpPr>
        <p:spPr>
          <a:xfrm>
            <a:off x="1158057" y="3912633"/>
            <a:ext cx="3332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3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Agenda and learning objectives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1800" dirty="0"/>
              <a:t>Understand the relation between </a:t>
            </a:r>
            <a:r>
              <a:rPr lang="en-GB" sz="1800" b="1" dirty="0"/>
              <a:t>quality</a:t>
            </a:r>
            <a:r>
              <a:rPr lang="en-GB" sz="1800" dirty="0"/>
              <a:t>, </a:t>
            </a:r>
            <a:r>
              <a:rPr lang="en-GB" sz="1800" b="1" dirty="0"/>
              <a:t>requirements</a:t>
            </a:r>
            <a:r>
              <a:rPr lang="en-GB" sz="1800" dirty="0"/>
              <a:t> and </a:t>
            </a:r>
            <a:r>
              <a:rPr lang="en-GB" sz="1800" b="1" dirty="0"/>
              <a:t>acceptance</a:t>
            </a:r>
            <a:r>
              <a:rPr lang="en-GB" sz="1800" dirty="0"/>
              <a:t> test</a:t>
            </a:r>
          </a:p>
          <a:p>
            <a:endParaRPr lang="en-GB" sz="1800" dirty="0"/>
          </a:p>
          <a:p>
            <a:r>
              <a:rPr lang="en-GB" sz="1800" dirty="0"/>
              <a:t>Have formulated user stories for the Airline Booking </a:t>
            </a:r>
            <a:r>
              <a:rPr lang="en-GB" sz="1800" dirty="0" smtClean="0"/>
              <a:t>system or your own project</a:t>
            </a:r>
            <a:endParaRPr lang="en-GB" sz="1800" dirty="0"/>
          </a:p>
          <a:p>
            <a:r>
              <a:rPr lang="en-GB" sz="1800" dirty="0"/>
              <a:t>Have formulated User acceptance tests</a:t>
            </a:r>
          </a:p>
        </p:txBody>
      </p:sp>
    </p:spTree>
    <p:extLst>
      <p:ext uri="{BB962C8B-B14F-4D97-AF65-F5344CB8AC3E}">
        <p14:creationId xmlns:p14="http://schemas.microsoft.com/office/powerpoint/2010/main" val="23534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dirty="0"/>
              <a:t>ATDD</a:t>
            </a:r>
          </a:p>
          <a:p>
            <a:r>
              <a:rPr lang="en-GB" dirty="0"/>
              <a:t>- Acceptance criteria example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7" y="2054679"/>
            <a:ext cx="8116776" cy="4338870"/>
          </a:xfrm>
          <a:prstGeom prst="rect">
            <a:avLst/>
          </a:prstGeom>
        </p:spPr>
        <p:txBody>
          <a:bodyPr lIns="84134" tIns="42067" rIns="84134" bIns="42067"/>
          <a:lstStyle/>
          <a:p>
            <a:r>
              <a:rPr lang="en-GB" sz="1600" dirty="0" smtClean="0"/>
              <a:t>Check </a:t>
            </a:r>
            <a:r>
              <a:rPr lang="en-GB" sz="1600" dirty="0"/>
              <a:t>out book: “As a user, I want to check out a book from the library so that I can bring it home to read”</a:t>
            </a:r>
          </a:p>
          <a:p>
            <a:r>
              <a:rPr lang="en-GB" sz="1600" b="1" dirty="0"/>
              <a:t>Given</a:t>
            </a:r>
            <a:r>
              <a:rPr lang="en-GB" sz="1600" dirty="0"/>
              <a:t>: Book that has not been checked out &amp; User who is registered on the system</a:t>
            </a:r>
          </a:p>
          <a:p>
            <a:pPr lvl="1"/>
            <a:endParaRPr lang="da-DK" sz="800" dirty="0"/>
          </a:p>
          <a:p>
            <a:pPr lvl="1"/>
            <a:endParaRPr lang="en-GB" sz="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900" dirty="0"/>
          </a:p>
          <a:p>
            <a:r>
              <a:rPr lang="en-GB" sz="1600" b="1" dirty="0"/>
              <a:t>When</a:t>
            </a:r>
            <a:r>
              <a:rPr lang="en-GB" sz="1600" dirty="0"/>
              <a:t>: User checks out a book</a:t>
            </a:r>
          </a:p>
          <a:p>
            <a:endParaRPr lang="da-DK" sz="1600" dirty="0"/>
          </a:p>
          <a:p>
            <a:endParaRPr lang="da-DK" sz="1600" dirty="0"/>
          </a:p>
          <a:p>
            <a:endParaRPr lang="en-GB" sz="800" dirty="0"/>
          </a:p>
          <a:p>
            <a:r>
              <a:rPr lang="en-GB" sz="1600" b="1" dirty="0"/>
              <a:t>Then</a:t>
            </a:r>
            <a:r>
              <a:rPr lang="en-GB" sz="1600" dirty="0"/>
              <a:t>: Book is marked as checked out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019" y="3232276"/>
            <a:ext cx="1621121" cy="81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6748" y="3258574"/>
            <a:ext cx="569583" cy="78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018" y="4477443"/>
            <a:ext cx="3014409" cy="56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018" y="5478255"/>
            <a:ext cx="1980397" cy="79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ladsholder til tekst 2"/>
          <p:cNvSpPr txBox="1">
            <a:spLocks/>
          </p:cNvSpPr>
          <p:nvPr/>
        </p:nvSpPr>
        <p:spPr>
          <a:xfrm>
            <a:off x="5611082" y="3217841"/>
            <a:ext cx="3423670" cy="3058128"/>
          </a:xfrm>
          <a:prstGeom prst="rect">
            <a:avLst/>
          </a:prstGeom>
        </p:spPr>
        <p:txBody>
          <a:bodyPr lIns="84134" tIns="42067" rIns="84134" bIns="42067"/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dirty="0"/>
              <a:t>What if the book is already checked out?</a:t>
            </a:r>
          </a:p>
          <a:p>
            <a:pPr>
              <a:buClr>
                <a:srgbClr val="C00000"/>
              </a:buClr>
            </a:pPr>
            <a:r>
              <a:rPr lang="en-GB" dirty="0"/>
              <a:t>What if the book does not exist?</a:t>
            </a:r>
          </a:p>
          <a:p>
            <a:pPr>
              <a:buClr>
                <a:srgbClr val="C00000"/>
              </a:buClr>
            </a:pPr>
            <a:r>
              <a:rPr lang="en-GB" dirty="0"/>
              <a:t>What if the user is not registered on the system?</a:t>
            </a:r>
          </a:p>
          <a:p>
            <a:pPr>
              <a:buClr>
                <a:srgbClr val="C00000"/>
              </a:buClr>
            </a:pPr>
            <a:r>
              <a:rPr lang="en-GB" dirty="0"/>
              <a:t>Is there a date that the book is due to be checked-in?</a:t>
            </a:r>
          </a:p>
          <a:p>
            <a:pPr>
              <a:buClr>
                <a:srgbClr val="C00000"/>
              </a:buClr>
            </a:pPr>
            <a:r>
              <a:rPr lang="en-GB" dirty="0"/>
              <a:t>How many books can a user check out?</a:t>
            </a:r>
          </a:p>
          <a:p>
            <a:pPr>
              <a:buClr>
                <a:srgbClr val="C00000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7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800" dirty="0"/>
              <a:t>Write a user story related to the </a:t>
            </a:r>
            <a:r>
              <a:rPr lang="en-GB" sz="1800" dirty="0" smtClean="0"/>
              <a:t>your semester project, it has to contain:</a:t>
            </a:r>
          </a:p>
          <a:p>
            <a:pPr marL="0" lvl="0" indent="0">
              <a:buNone/>
            </a:pPr>
            <a:endParaRPr lang="en-GB" sz="2000" dirty="0" smtClean="0"/>
          </a:p>
          <a:p>
            <a:pPr lvl="1"/>
            <a:r>
              <a:rPr lang="en-GB" sz="1800" dirty="0"/>
              <a:t>N</a:t>
            </a:r>
            <a:r>
              <a:rPr lang="en-GB" sz="1800" dirty="0" smtClean="0"/>
              <a:t>ame</a:t>
            </a:r>
          </a:p>
          <a:p>
            <a:pPr lvl="1"/>
            <a:r>
              <a:rPr lang="en-GB" sz="1800" dirty="0"/>
              <a:t>D</a:t>
            </a:r>
            <a:r>
              <a:rPr lang="en-GB" sz="1800" dirty="0" smtClean="0"/>
              <a:t>escription</a:t>
            </a:r>
            <a:endParaRPr lang="en-GB" sz="1800" dirty="0"/>
          </a:p>
          <a:p>
            <a:pPr lvl="1"/>
            <a:r>
              <a:rPr lang="en-GB" sz="1800" dirty="0"/>
              <a:t>A</a:t>
            </a:r>
            <a:r>
              <a:rPr lang="en-GB" sz="1800" dirty="0" smtClean="0"/>
              <a:t>cceptance </a:t>
            </a:r>
            <a:r>
              <a:rPr lang="en-GB" sz="1800" dirty="0"/>
              <a:t>criteria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Driven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TDD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650" y="2116620"/>
            <a:ext cx="2532760" cy="451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>
          <a:xfrm>
            <a:off x="517765" y="308185"/>
            <a:ext cx="8086620" cy="1143427"/>
          </a:xfrm>
        </p:spPr>
        <p:txBody>
          <a:bodyPr lIns="84134" tIns="42067" rIns="84134" bIns="42067"/>
          <a:lstStyle/>
          <a:p>
            <a:r>
              <a:rPr lang="en-GB" dirty="0"/>
              <a:t>Test Driven Development</a:t>
            </a:r>
          </a:p>
          <a:p>
            <a:r>
              <a:rPr lang="en-GB" dirty="0"/>
              <a:t>Test Driven Design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34" y="2541676"/>
            <a:ext cx="4162338" cy="3260983"/>
          </a:xfrm>
          <a:prstGeom prst="rect">
            <a:avLst/>
          </a:prstGeom>
        </p:spPr>
      </p:pic>
      <p:pic>
        <p:nvPicPr>
          <p:cNvPr id="5" name="Picture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5691" y="5225227"/>
            <a:ext cx="2690769" cy="12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7" y="1901671"/>
            <a:ext cx="7742403" cy="3967279"/>
          </a:xfrm>
          <a:prstGeom prst="rect">
            <a:avLst/>
          </a:prstGeom>
        </p:spPr>
        <p:txBody>
          <a:bodyPr lIns="84134" tIns="42067" rIns="84134" bIns="42067"/>
          <a:lstStyle/>
          <a:p>
            <a:pPr marL="0" indent="0">
              <a:buNone/>
            </a:pPr>
            <a:r>
              <a:rPr lang="en-GB" b="1" dirty="0"/>
              <a:t>TDD = TFD + Refactoring</a:t>
            </a:r>
            <a:r>
              <a:rPr lang="en-GB" dirty="0"/>
              <a:t>					</a:t>
            </a:r>
            <a:r>
              <a:rPr lang="en-GB" dirty="0" smtClean="0"/>
              <a:t>                     </a:t>
            </a:r>
            <a:r>
              <a:rPr lang="en-GB" b="1" dirty="0" smtClean="0"/>
              <a:t>Test </a:t>
            </a:r>
            <a:r>
              <a:rPr lang="en-GB" b="1" dirty="0"/>
              <a:t>First Development</a:t>
            </a:r>
          </a:p>
        </p:txBody>
      </p:sp>
    </p:spTree>
    <p:extLst>
      <p:ext uri="{BB962C8B-B14F-4D97-AF65-F5344CB8AC3E}">
        <p14:creationId xmlns:p14="http://schemas.microsoft.com/office/powerpoint/2010/main" val="36931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u="sng" dirty="0"/>
              <a:t>T</a:t>
            </a:r>
            <a:r>
              <a:rPr lang="en-GB" b="0" dirty="0"/>
              <a:t>est </a:t>
            </a:r>
            <a:r>
              <a:rPr lang="en-GB" u="sng" dirty="0"/>
              <a:t>D</a:t>
            </a:r>
            <a:r>
              <a:rPr lang="en-GB" b="0" dirty="0"/>
              <a:t>riven </a:t>
            </a:r>
            <a:r>
              <a:rPr lang="en-GB" u="sng" dirty="0"/>
              <a:t>D</a:t>
            </a:r>
            <a:r>
              <a:rPr lang="en-GB" b="0" dirty="0"/>
              <a:t>esign</a:t>
            </a:r>
          </a:p>
          <a:p>
            <a:endParaRPr lang="en-GB" b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4294967295"/>
          </p:nvPr>
        </p:nvSpPr>
        <p:spPr>
          <a:xfrm>
            <a:off x="809007" y="2120254"/>
            <a:ext cx="7409815" cy="3745508"/>
          </a:xfrm>
          <a:prstGeom prst="rect">
            <a:avLst/>
          </a:prstGeom>
        </p:spPr>
        <p:txBody>
          <a:bodyPr lIns="84134" tIns="42067" rIns="84134" bIns="42067"/>
          <a:lstStyle/>
          <a:p>
            <a:r>
              <a:rPr lang="en-GB" sz="1800" dirty="0"/>
              <a:t>TDD completely turns traditional development around</a:t>
            </a:r>
          </a:p>
          <a:p>
            <a:endParaRPr lang="en-GB" sz="1000" dirty="0"/>
          </a:p>
          <a:p>
            <a:r>
              <a:rPr lang="en-GB" sz="1800" dirty="0"/>
              <a:t>The first question that you ask is whether the existing design is the best design possible that enables you to implement that functionality</a:t>
            </a:r>
          </a:p>
          <a:p>
            <a:pPr lvl="1"/>
            <a:r>
              <a:rPr lang="en-GB" sz="1800" dirty="0"/>
              <a:t>If so, you proceed via a TFD approach</a:t>
            </a:r>
          </a:p>
          <a:p>
            <a:pPr lvl="1"/>
            <a:r>
              <a:rPr lang="en-GB" sz="1800" dirty="0"/>
              <a:t>If not, you refactor it locally to change the portion of the design affected by the new feature</a:t>
            </a:r>
          </a:p>
          <a:p>
            <a:pPr lvl="1"/>
            <a:endParaRPr lang="en-GB" sz="1000" dirty="0"/>
          </a:p>
          <a:p>
            <a:r>
              <a:rPr lang="en-GB" sz="1800" dirty="0"/>
              <a:t>As a result you will always be improving the quality of your design, thereby making it easier to work with in the future</a:t>
            </a:r>
          </a:p>
          <a:p>
            <a:endParaRPr lang="en-GB" sz="1000" dirty="0"/>
          </a:p>
          <a:p>
            <a:r>
              <a:rPr lang="en-GB" sz="1800" dirty="0"/>
              <a:t>Requires great discipline because it is easy to “slip” and write functional code without first writing a new</a:t>
            </a:r>
          </a:p>
        </p:txBody>
      </p:sp>
    </p:spTree>
    <p:extLst>
      <p:ext uri="{BB962C8B-B14F-4D97-AF65-F5344CB8AC3E}">
        <p14:creationId xmlns:p14="http://schemas.microsoft.com/office/powerpoint/2010/main" val="20024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 lIns="84134" tIns="42067" rIns="84134" bIns="42067"/>
          <a:lstStyle/>
          <a:p>
            <a:r>
              <a:rPr lang="en-GB" dirty="0"/>
              <a:t>Combining TDD and ATTD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15" y="1170745"/>
            <a:ext cx="6270172" cy="548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ktangel 2"/>
          <p:cNvSpPr/>
          <p:nvPr/>
        </p:nvSpPr>
        <p:spPr>
          <a:xfrm>
            <a:off x="3172178" y="4289778"/>
            <a:ext cx="248356" cy="948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Introducing the Sample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10346" y="2116875"/>
            <a:ext cx="8221671" cy="4304022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/>
              <a:t>The sample application </a:t>
            </a:r>
            <a:r>
              <a:rPr lang="en-US" dirty="0" smtClean="0"/>
              <a:t>is a classic </a:t>
            </a:r>
            <a:r>
              <a:rPr lang="en-US" dirty="0"/>
              <a:t>login example: </a:t>
            </a:r>
            <a:endParaRPr lang="en-US" dirty="0" smtClean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/>
              <a:t>At </a:t>
            </a:r>
            <a:r>
              <a:rPr lang="en-US" dirty="0"/>
              <a:t>the moment, the sample application allows a user to do two </a:t>
            </a:r>
            <a:r>
              <a:rPr lang="en-US" dirty="0" smtClean="0"/>
              <a:t>things:</a:t>
            </a: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 smtClean="0"/>
          </a:p>
          <a:p>
            <a:pPr marL="719138" lvl="0" indent="-339725" defTabSz="914400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b="1" dirty="0" smtClean="0"/>
              <a:t>Create </a:t>
            </a:r>
            <a:r>
              <a:rPr lang="en-US" b="1" dirty="0"/>
              <a:t>an account with a </a:t>
            </a:r>
            <a:r>
              <a:rPr lang="en-US" b="1" dirty="0" smtClean="0"/>
              <a:t>password</a:t>
            </a:r>
          </a:p>
          <a:p>
            <a:pPr marL="719138" lvl="0" indent="-339725" defTabSz="914400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b="1" dirty="0" smtClean="0"/>
              <a:t>Log </a:t>
            </a:r>
            <a:r>
              <a:rPr lang="en-US" b="1" dirty="0"/>
              <a:t>in with a valid user name and password </a:t>
            </a:r>
            <a:endParaRPr lang="en-US" b="1" dirty="0" smtClean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/>
              <a:t>Attempting </a:t>
            </a:r>
            <a:r>
              <a:rPr lang="en-US" dirty="0"/>
              <a:t>to log in with a non-existent user account or with an invalid password results in the same error message: </a:t>
            </a:r>
            <a:r>
              <a:rPr lang="en-US" b="1" dirty="0" smtClean="0">
                <a:solidFill>
                  <a:srgbClr val="FF0000"/>
                </a:solidFill>
              </a:rPr>
              <a:t>Access </a:t>
            </a:r>
            <a:r>
              <a:rPr lang="en-US" b="1" dirty="0">
                <a:solidFill>
                  <a:srgbClr val="FF0000"/>
                </a:solidFill>
              </a:rPr>
              <a:t>Denied 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/>
              <a:t>Creating </a:t>
            </a:r>
            <a:r>
              <a:rPr lang="en-US" dirty="0"/>
              <a:t>a user account results in the message: </a:t>
            </a:r>
            <a:r>
              <a:rPr lang="en-US" b="1" dirty="0" smtClean="0">
                <a:solidFill>
                  <a:srgbClr val="00B050"/>
                </a:solidFill>
              </a:rPr>
              <a:t>Success</a:t>
            </a: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 smtClean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/>
              <a:t>Logging </a:t>
            </a:r>
            <a:r>
              <a:rPr lang="en-US" dirty="0"/>
              <a:t>in successfully results in the message: </a:t>
            </a:r>
            <a:r>
              <a:rPr lang="en-US" b="1" dirty="0">
                <a:solidFill>
                  <a:srgbClr val="00B050"/>
                </a:solidFill>
              </a:rPr>
              <a:t>Logged In</a:t>
            </a:r>
          </a:p>
        </p:txBody>
      </p:sp>
    </p:spTree>
    <p:extLst>
      <p:ext uri="{BB962C8B-B14F-4D97-AF65-F5344CB8AC3E}">
        <p14:creationId xmlns:p14="http://schemas.microsoft.com/office/powerpoint/2010/main" val="11289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Backlog sample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10347" y="1813121"/>
            <a:ext cx="8086620" cy="4748454"/>
          </a:xfrm>
        </p:spPr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/>
              <a:t>The next </a:t>
            </a:r>
            <a:r>
              <a:rPr lang="en-US" dirty="0"/>
              <a:t>story on the prioritized backlog is: </a:t>
            </a:r>
            <a:endParaRPr lang="en-US" dirty="0" smtClean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b="1" dirty="0" smtClean="0">
                <a:solidFill>
                  <a:srgbClr val="00B050"/>
                </a:solidFill>
              </a:rPr>
              <a:t>Users </a:t>
            </a:r>
            <a:r>
              <a:rPr lang="en-US" b="1" dirty="0">
                <a:solidFill>
                  <a:srgbClr val="00B050"/>
                </a:solidFill>
              </a:rPr>
              <a:t>are required to use secure passwords 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 smtClean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strings of at least 6 characters with at least one letter, one number, and one symbol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r>
              <a:rPr lang="en-US" dirty="0"/>
              <a:t>During the Planning Meeting </a:t>
            </a:r>
            <a:r>
              <a:rPr lang="en-US" dirty="0" smtClean="0"/>
              <a:t>we </a:t>
            </a:r>
            <a:r>
              <a:rPr lang="en-US" dirty="0"/>
              <a:t>discuss the story about secure passwords, we ask the business stakeholder requesting the feature questions intended to elicit acceptance criteria: </a:t>
            </a:r>
            <a:endParaRPr lang="en-US" dirty="0" smtClean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What </a:t>
            </a:r>
            <a:r>
              <a:rPr lang="en-US" sz="1500" dirty="0"/>
              <a:t>should happen if a user enters an insecure password</a:t>
            </a:r>
            <a:r>
              <a:rPr lang="en-US" sz="1500" dirty="0" smtClean="0"/>
              <a:t>?</a:t>
            </a:r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Can </a:t>
            </a:r>
            <a:r>
              <a:rPr lang="en-US" sz="1500" dirty="0"/>
              <a:t>you give me examples of passwords you consider secure and insecure</a:t>
            </a:r>
            <a:r>
              <a:rPr lang="en-US" sz="1500" dirty="0" smtClean="0"/>
              <a:t>?</a:t>
            </a:r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What </a:t>
            </a:r>
            <a:r>
              <a:rPr lang="en-US" sz="1500" dirty="0"/>
              <a:t>are examples of </a:t>
            </a:r>
            <a:r>
              <a:rPr lang="en-US" sz="1500" dirty="0" smtClean="0"/>
              <a:t>“symbols”?</a:t>
            </a:r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What </a:t>
            </a:r>
            <a:r>
              <a:rPr lang="en-US" sz="1500" dirty="0"/>
              <a:t>about </a:t>
            </a:r>
            <a:r>
              <a:rPr lang="en-US" sz="1500" dirty="0" smtClean="0"/>
              <a:t>spaces?</a:t>
            </a:r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What </a:t>
            </a:r>
            <a:r>
              <a:rPr lang="en-US" sz="1500" dirty="0"/>
              <a:t>about dictionary words with obvious substitutions that meet the criteria but still may be insecure, like </a:t>
            </a:r>
            <a:r>
              <a:rPr lang="en-US" sz="1500" dirty="0" smtClean="0"/>
              <a:t>“p@ssw0rd”?</a:t>
            </a:r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What </a:t>
            </a:r>
            <a:r>
              <a:rPr lang="en-US" sz="1500" dirty="0"/>
              <a:t>about existing </a:t>
            </a:r>
            <a:r>
              <a:rPr lang="en-US" sz="1500" dirty="0" smtClean="0"/>
              <a:t>accounts?</a:t>
            </a:r>
          </a:p>
          <a:p>
            <a:pPr marL="579438" indent="-250825" defTabSz="914400">
              <a:spcBef>
                <a:spcPts val="0"/>
              </a:spcBef>
              <a:buClrTx/>
            </a:pPr>
            <a:r>
              <a:rPr lang="en-US" sz="1500" dirty="0" smtClean="0"/>
              <a:t>How </a:t>
            </a:r>
            <a:r>
              <a:rPr lang="en-US" sz="1500" dirty="0"/>
              <a:t>will you know this feature </a:t>
            </a:r>
            <a:r>
              <a:rPr lang="en-US" sz="1500" dirty="0" smtClean="0"/>
              <a:t>“works”?</a:t>
            </a:r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For the project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 smtClean="0"/>
              <a:t>Make </a:t>
            </a:r>
            <a:r>
              <a:rPr lang="en-GB" sz="2400" dirty="0"/>
              <a:t>user acceptance tests for the user stories you </a:t>
            </a:r>
            <a:r>
              <a:rPr lang="en-GB" sz="2400" dirty="0" smtClean="0"/>
              <a:t>created on the project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03" y="3540229"/>
            <a:ext cx="2997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87022" y="1727200"/>
            <a:ext cx="8099778" cy="46736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GB" sz="1800" dirty="0"/>
              <a:t>Software quality is a complex mix of factors, which vary depending on the applications and the customers who demand them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GB" sz="1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1800" dirty="0"/>
              <a:t>Functional software quality reflect the extent to which the software corresponds to or satisfy a given design based on </a:t>
            </a:r>
            <a:r>
              <a:rPr lang="en-GB" sz="1800" b="1" dirty="0"/>
              <a:t>functional</a:t>
            </a:r>
            <a:r>
              <a:rPr lang="en-GB" sz="1800" dirty="0"/>
              <a:t> </a:t>
            </a:r>
            <a:r>
              <a:rPr lang="en-GB" sz="1800" b="1" dirty="0"/>
              <a:t>requirements</a:t>
            </a:r>
            <a:r>
              <a:rPr lang="en-GB" sz="1800" dirty="0"/>
              <a:t> or specifications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GB" sz="7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1800" dirty="0"/>
              <a:t>Structural software quality indicates the extent to which software meets the </a:t>
            </a:r>
            <a:r>
              <a:rPr lang="en-GB" sz="1800" b="1" dirty="0"/>
              <a:t>non-functional requirements </a:t>
            </a:r>
            <a:r>
              <a:rPr lang="en-GB" sz="1800" dirty="0"/>
              <a:t>that support the delivery of the functional requirements such as robustness, maintainability, the degree of how correct software is made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GB" sz="7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GB" sz="1800" dirty="0"/>
              <a:t>There are a number of implicit requirements rarely mentioned (</a:t>
            </a:r>
            <a:r>
              <a:rPr lang="en-GB" sz="1800" dirty="0" err="1"/>
              <a:t>eg</a:t>
            </a:r>
            <a:r>
              <a:rPr lang="en-GB" sz="1800" dirty="0"/>
              <a:t>. usability)</a:t>
            </a:r>
          </a:p>
          <a:p>
            <a:pPr marL="742950" lvl="1" indent="-342900">
              <a:defRPr/>
            </a:pPr>
            <a:r>
              <a:rPr lang="en-GB" sz="1800" dirty="0"/>
              <a:t>If the software meets the explicit requirements, but not the implicit, the software quality debatable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2962" rtl="0" eaLnBrk="1" latinLnBrk="0" hangingPunct="1">
              <a:spcBef>
                <a:spcPct val="0"/>
              </a:spcBef>
              <a:buNone/>
              <a:defRPr sz="2485" kern="1200">
                <a:solidFill>
                  <a:srgbClr val="FBB040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GB" sz="3300" dirty="0"/>
              <a:t>Quality </a:t>
            </a:r>
          </a:p>
          <a:p>
            <a:r>
              <a:rPr lang="en-GB" sz="3300" dirty="0"/>
              <a:t>– what we do not compromise</a:t>
            </a:r>
            <a:endParaRPr lang="en-GB" sz="33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0177" y="617173"/>
            <a:ext cx="1444625" cy="115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6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10345" y="1403001"/>
            <a:ext cx="3985454" cy="5178668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GB" sz="2000" b="1" dirty="0">
                <a:latin typeface="+mn-lt"/>
              </a:rPr>
              <a:t>Functional requirements</a:t>
            </a:r>
          </a:p>
          <a:p>
            <a:pPr>
              <a:defRPr/>
            </a:pPr>
            <a:endParaRPr lang="en-GB" sz="2000" i="1" dirty="0">
              <a:latin typeface="+mn-lt"/>
            </a:endParaRPr>
          </a:p>
          <a:p>
            <a:pPr>
              <a:defRPr/>
            </a:pPr>
            <a:r>
              <a:rPr lang="en-GB" sz="2000" i="1" dirty="0">
                <a:latin typeface="+mn-lt"/>
              </a:rPr>
              <a:t>"A requirement specifies a function that a system or component must be able to perform.“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sz="2000" dirty="0">
              <a:latin typeface="+mn-lt"/>
            </a:endParaRPr>
          </a:p>
          <a:p>
            <a:pPr>
              <a:defRPr/>
            </a:pPr>
            <a:r>
              <a:rPr lang="en-GB" sz="2000" dirty="0">
                <a:latin typeface="+mn-lt"/>
              </a:rPr>
              <a:t>Can be specified in different ways:</a:t>
            </a:r>
          </a:p>
          <a:p>
            <a:pPr lvl="1">
              <a:defRPr/>
            </a:pPr>
            <a:r>
              <a:rPr lang="en-GB" sz="2000" dirty="0">
                <a:latin typeface="+mn-lt"/>
              </a:rPr>
              <a:t>XP: User stories   test cases</a:t>
            </a:r>
          </a:p>
          <a:p>
            <a:pPr lvl="1">
              <a:defRPr/>
            </a:pPr>
            <a:r>
              <a:rPr lang="en-GB" sz="2000" dirty="0">
                <a:latin typeface="+mn-lt"/>
              </a:rPr>
              <a:t>UP: Use cases</a:t>
            </a:r>
          </a:p>
          <a:p>
            <a:pPr lvl="1">
              <a:defRPr/>
            </a:pPr>
            <a:r>
              <a:rPr lang="en-GB" sz="2000" dirty="0">
                <a:latin typeface="+mn-lt"/>
              </a:rPr>
              <a:t>…: Features list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403003"/>
            <a:ext cx="3948767" cy="5178667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/>
              <a:t>Non-functional requirements</a:t>
            </a:r>
          </a:p>
          <a:p>
            <a:pPr>
              <a:defRPr/>
            </a:pPr>
            <a:r>
              <a:rPr lang="en-GB" sz="1800" i="1" dirty="0"/>
              <a:t>"A non-functional requirement is a statement of how a system must behave, it is a constraint upon the systems behaviour." </a:t>
            </a:r>
          </a:p>
          <a:p>
            <a:pPr>
              <a:defRPr/>
            </a:pPr>
            <a:endParaRPr lang="en-GB" sz="1800" i="1" dirty="0"/>
          </a:p>
          <a:p>
            <a:pPr>
              <a:defRPr/>
            </a:pPr>
            <a:r>
              <a:rPr lang="en-GB" sz="1800" dirty="0"/>
              <a:t>Non-functional requirements specify  the requirements not covered by the functional requirements </a:t>
            </a:r>
          </a:p>
          <a:p>
            <a:pPr>
              <a:defRPr/>
            </a:pPr>
            <a:r>
              <a:rPr lang="en-GB" sz="1800" dirty="0"/>
              <a:t>They specify criteria accessing the use of the system  rather than a specific behaviour</a:t>
            </a:r>
          </a:p>
          <a:p>
            <a:pPr>
              <a:defRPr/>
            </a:pPr>
            <a:r>
              <a:rPr lang="en-GB" sz="1800" i="1" dirty="0"/>
              <a:t>Ex.: "Display of the students' satisfaction level must appear within 2 milliseconds."</a:t>
            </a:r>
          </a:p>
          <a:p>
            <a:pPr>
              <a:defRPr/>
            </a:pPr>
            <a:endParaRPr lang="en-GB" sz="1800" i="1" dirty="0"/>
          </a:p>
          <a:p>
            <a:pPr>
              <a:defRPr/>
            </a:pPr>
            <a:endParaRPr lang="en-GB" sz="1800" i="1" dirty="0"/>
          </a:p>
          <a:p>
            <a:pPr>
              <a:defRPr/>
            </a:pPr>
            <a:endParaRPr lang="en-GB" sz="1800" b="1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500" dirty="0"/>
              <a:t>Functional and non-functional requirements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827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9620" y="732041"/>
            <a:ext cx="263083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ladsholder til indhold 2"/>
          <p:cNvSpPr txBox="1">
            <a:spLocks/>
          </p:cNvSpPr>
          <p:nvPr/>
        </p:nvSpPr>
        <p:spPr>
          <a:xfrm>
            <a:off x="457200" y="208755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00B050"/>
                </a:solidFill>
              </a:rPr>
              <a:t>Formulated by PO</a:t>
            </a:r>
          </a:p>
          <a:p>
            <a:r>
              <a:rPr lang="en-GB" sz="2400" dirty="0">
                <a:solidFill>
                  <a:srgbClr val="0070C0"/>
                </a:solidFill>
              </a:rPr>
              <a:t>Estimated by the team</a:t>
            </a:r>
          </a:p>
          <a:p>
            <a:r>
              <a:rPr lang="en-GB" sz="2400" dirty="0"/>
              <a:t>Used as basis for sprint planning/planning game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>
                <a:solidFill>
                  <a:srgbClr val="00B050"/>
                </a:solidFill>
              </a:rPr>
              <a:t>For each user story in the sprint back the PO must create test scenarios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300" b="1" dirty="0" smtClean="0">
                <a:solidFill>
                  <a:srgbClr val="FBB040"/>
                </a:solidFill>
                <a:cs typeface="Verdana"/>
              </a:rPr>
              <a:t>User stories</a:t>
            </a:r>
            <a:endParaRPr lang="en-GB" sz="3300" b="1" dirty="0">
              <a:solidFill>
                <a:srgbClr val="FBB040"/>
              </a:solidFill>
              <a:latin typeface="+mn-lt"/>
              <a:cs typeface="Verdana"/>
            </a:endParaRPr>
          </a:p>
        </p:txBody>
      </p:sp>
      <p:grpSp>
        <p:nvGrpSpPr>
          <p:cNvPr id="10" name="Gruppe 9"/>
          <p:cNvGrpSpPr/>
          <p:nvPr/>
        </p:nvGrpSpPr>
        <p:grpSpPr>
          <a:xfrm>
            <a:off x="2447859" y="3625689"/>
            <a:ext cx="4248281" cy="1449694"/>
            <a:chOff x="2556148" y="3171455"/>
            <a:chExt cx="4248281" cy="1449694"/>
          </a:xfrm>
        </p:grpSpPr>
        <p:sp>
          <p:nvSpPr>
            <p:cNvPr id="6" name="Ligebenet trekant 5"/>
            <p:cNvSpPr/>
            <p:nvPr/>
          </p:nvSpPr>
          <p:spPr>
            <a:xfrm>
              <a:off x="3995937" y="3645025"/>
              <a:ext cx="1009252" cy="576014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7" name="Tekstboks 6"/>
            <p:cNvSpPr txBox="1"/>
            <p:nvPr/>
          </p:nvSpPr>
          <p:spPr>
            <a:xfrm>
              <a:off x="3852292" y="3171455"/>
              <a:ext cx="132549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+mn-lt"/>
                  <a:cs typeface="Arial" pitchFamily="34" charset="0"/>
                </a:rPr>
                <a:t>Scope (PO)</a:t>
              </a:r>
            </a:p>
          </p:txBody>
        </p:sp>
        <p:sp>
          <p:nvSpPr>
            <p:cNvPr id="8" name="Tekstboks 7"/>
            <p:cNvSpPr txBox="1"/>
            <p:nvPr/>
          </p:nvSpPr>
          <p:spPr>
            <a:xfrm>
              <a:off x="2556148" y="4221039"/>
              <a:ext cx="184742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+mn-lt"/>
                  <a:cs typeface="Arial" pitchFamily="34" charset="0"/>
                </a:rPr>
                <a:t>Estimate (team)</a:t>
              </a:r>
            </a:p>
          </p:txBody>
        </p:sp>
        <p:sp>
          <p:nvSpPr>
            <p:cNvPr id="9" name="Tekstboks 8"/>
            <p:cNvSpPr txBox="1"/>
            <p:nvPr/>
          </p:nvSpPr>
          <p:spPr>
            <a:xfrm>
              <a:off x="4894867" y="4221039"/>
              <a:ext cx="190956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+mn-lt"/>
                  <a:cs typeface="Arial" pitchFamily="34" charset="0"/>
                </a:rPr>
                <a:t>Importance (PO)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1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0" dirty="0"/>
              <a:t>Invest in good User Stories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1332089"/>
            <a:ext cx="8193386" cy="51993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cap="small" dirty="0"/>
              <a:t>I</a:t>
            </a:r>
            <a:r>
              <a:rPr lang="en-US" dirty="0"/>
              <a:t>ndependent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 story can be developed, tested and potentially delivered on it’s own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cap="small" dirty="0"/>
              <a:t>N</a:t>
            </a:r>
            <a:r>
              <a:rPr lang="en-US" dirty="0"/>
              <a:t>egotiable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 story is a placeholder for discussion, development, test and acceptance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cap="small" dirty="0"/>
              <a:t>V</a:t>
            </a:r>
            <a:r>
              <a:rPr lang="en-US" dirty="0"/>
              <a:t>aluable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Stories are prioritized by value and succeeds or fails based on the value it provides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cap="small" dirty="0"/>
              <a:t>E</a:t>
            </a:r>
            <a:r>
              <a:rPr lang="en-US" dirty="0"/>
              <a:t>stimable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If a story cannot be estimated due to largeness – it should be </a:t>
            </a:r>
            <a:r>
              <a:rPr lang="en-US" dirty="0" smtClean="0"/>
              <a:t>split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If </a:t>
            </a:r>
            <a:r>
              <a:rPr lang="en-US" dirty="0"/>
              <a:t>a story cannot be estimated due to uncertainty – a functional spikes can help reduce uncertainty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cap="small" dirty="0"/>
              <a:t>S</a:t>
            </a:r>
            <a:r>
              <a:rPr lang="en-US" dirty="0"/>
              <a:t>mall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Stories must be small enough to be completed in an iteration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cap="small" dirty="0"/>
              <a:t>T</a:t>
            </a:r>
            <a:r>
              <a:rPr lang="en-US" dirty="0"/>
              <a:t>estable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All code is tested code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91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a-DK" sz="3300" dirty="0">
                <a:solidFill>
                  <a:srgbClr val="FBB040"/>
                </a:solidFill>
                <a:cs typeface="Verdana"/>
              </a:rPr>
              <a:t>Videos</a:t>
            </a:r>
            <a:endParaRPr lang="en-US" sz="3300" dirty="0">
              <a:solidFill>
                <a:srgbClr val="FBB040"/>
              </a:solidFill>
              <a:cs typeface="Verdana"/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Explaining Agile - Martin Fowler and Neil Ford at USI</a:t>
            </a:r>
          </a:p>
          <a:p>
            <a:r>
              <a:rPr lang="en-US" sz="2400" dirty="0">
                <a:hlinkClick r:id="rId2"/>
              </a:rPr>
              <a:t>https://www.youtube.com/watch?v=GE6lbPLEAzc</a:t>
            </a: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Agile Product Ownership in a nutshell </a:t>
            </a:r>
          </a:p>
          <a:p>
            <a:r>
              <a:rPr lang="en-US" sz="2400" dirty="0">
                <a:hlinkClick r:id="rId3"/>
              </a:rPr>
              <a:t>http://www.youtube.com/watch?v=502ILHjX9EE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Product Backlog Grooming Meeting </a:t>
            </a:r>
          </a:p>
          <a:p>
            <a:r>
              <a:rPr lang="en-US" sz="2400" dirty="0">
                <a:hlinkClick r:id="rId4"/>
              </a:rPr>
              <a:t>http://scrumtrainingseries.com/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endParaRPr lang="en-US" sz="2400" dirty="0"/>
          </a:p>
          <a:p>
            <a:endParaRPr lang="da-D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For the project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Formulate </a:t>
            </a:r>
            <a:r>
              <a:rPr lang="en-GB" sz="1800" dirty="0" smtClean="0"/>
              <a:t>2 to 4 user stories for your project</a:t>
            </a:r>
            <a:endParaRPr lang="en-GB" sz="1800" dirty="0"/>
          </a:p>
          <a:p>
            <a:r>
              <a:rPr lang="en-GB" sz="1800" dirty="0"/>
              <a:t>Estimate the user </a:t>
            </a:r>
            <a:r>
              <a:rPr lang="en-GB" sz="1800" dirty="0" smtClean="0"/>
              <a:t>stories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059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Accept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c705f775b8839831316d9c98aa75d252acd14"/>
</p:tagLst>
</file>

<file path=ppt/theme/theme1.xml><?xml version="1.0" encoding="utf-8"?>
<a:theme xmlns:a="http://schemas.openxmlformats.org/drawingml/2006/main" name="cph_Business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ph_Business" id="{B182D0E0-5F0C-4327-BFCF-618CE1F06C1D}" vid="{E32B3180-6017-4E03-ABB2-44B3014A0013}"/>
    </a:ext>
  </a:extLst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cph_Business</Template>
  <TotalTime>3516</TotalTime>
  <Words>1394</Words>
  <Application>Microsoft Office PowerPoint</Application>
  <PresentationFormat>Skærmshow (4:3)</PresentationFormat>
  <Paragraphs>229</Paragraphs>
  <Slides>28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28</vt:i4>
      </vt:variant>
    </vt:vector>
  </HeadingPairs>
  <TitlesOfParts>
    <vt:vector size="34" baseType="lpstr">
      <vt:lpstr>Arial</vt:lpstr>
      <vt:lpstr>Calibri</vt:lpstr>
      <vt:lpstr>Helvetica</vt:lpstr>
      <vt:lpstr>Verdana</vt:lpstr>
      <vt:lpstr>Wingdings</vt:lpstr>
      <vt:lpstr>cph_Business</vt:lpstr>
      <vt:lpstr>PowerPoint-præsentation</vt:lpstr>
      <vt:lpstr>PowerPoint-præsentation</vt:lpstr>
      <vt:lpstr>PowerPoint-præsentation</vt:lpstr>
      <vt:lpstr>PowerPoint-præsentation</vt:lpstr>
      <vt:lpstr>User stories</vt:lpstr>
      <vt:lpstr>PowerPoint-præsentation</vt:lpstr>
      <vt:lpstr>Videos</vt:lpstr>
      <vt:lpstr>For the project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Tue Hellstern</dc:creator>
  <cp:lastModifiedBy>Tue Hellstern (TUHE - Programleder - Cphbusiness)</cp:lastModifiedBy>
  <cp:revision>70</cp:revision>
  <dcterms:created xsi:type="dcterms:W3CDTF">2015-10-17T14:11:20Z</dcterms:created>
  <dcterms:modified xsi:type="dcterms:W3CDTF">2017-04-23T19:55:50Z</dcterms:modified>
</cp:coreProperties>
</file>